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75" r:id="rId3"/>
    <p:sldId id="277" r:id="rId4"/>
    <p:sldId id="278" r:id="rId5"/>
    <p:sldId id="279" r:id="rId6"/>
    <p:sldId id="280" r:id="rId7"/>
    <p:sldId id="281" r:id="rId8"/>
    <p:sldId id="288" r:id="rId9"/>
    <p:sldId id="283" r:id="rId10"/>
    <p:sldId id="284" r:id="rId11"/>
    <p:sldId id="290" r:id="rId12"/>
    <p:sldId id="291" r:id="rId13"/>
    <p:sldId id="292" r:id="rId14"/>
    <p:sldId id="286" r:id="rId15"/>
    <p:sldId id="276" r:id="rId16"/>
    <p:sldId id="293" r:id="rId17"/>
    <p:sldId id="294" r:id="rId18"/>
    <p:sldId id="295" r:id="rId19"/>
    <p:sldId id="296" r:id="rId20"/>
    <p:sldId id="298" r:id="rId21"/>
    <p:sldId id="297" r:id="rId22"/>
    <p:sldId id="27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9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0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9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9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4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EED8D-9650-C14E-B8F1-86D5231194BA}" type="datetimeFigureOut">
              <a:rPr lang="en-US" smtClean="0"/>
              <a:t>8/20/21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ADB2-8785-C145-AA00-B508AB1088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EA0287CE-1D9D-8749-A67B-4FF07E721A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C5AE53-D191-B542-9A9E-6884F56F904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681225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ENCOUNTERS</a:t>
            </a:r>
            <a:b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b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628650" y="414932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Stories of Jesus’ interaction with people in John and what that means for us 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1690241" y="2174487"/>
            <a:ext cx="2105904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9E2F5D-72FF-D744-A68C-9F9899E1D0DF}"/>
              </a:ext>
            </a:extLst>
          </p:cNvPr>
          <p:cNvCxnSpPr>
            <a:cxnSpLocks/>
          </p:cNvCxnSpPr>
          <p:nvPr/>
        </p:nvCxnSpPr>
        <p:spPr>
          <a:xfrm>
            <a:off x="5140023" y="2174487"/>
            <a:ext cx="2105904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47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1013556"/>
            <a:ext cx="2325329" cy="3958904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GRIEVING WITH MARY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OTHERS</a:t>
            </a:r>
            <a:endParaRPr lang="en-A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D8C42E5-BB6E-0E4B-BA3C-571A6E3237D4}"/>
              </a:ext>
            </a:extLst>
          </p:cNvPr>
          <p:cNvSpPr txBox="1">
            <a:spLocks/>
          </p:cNvSpPr>
          <p:nvPr/>
        </p:nvSpPr>
        <p:spPr>
          <a:xfrm>
            <a:off x="2438400" y="1013556"/>
            <a:ext cx="6705600" cy="3958904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“Lord, if you had been here, my brother would not have died.” </a:t>
            </a:r>
          </a:p>
          <a:p>
            <a:endParaRPr lang="en-AU" sz="1600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AU" sz="2600" i="1" dirty="0">
                <a:latin typeface="+mn-lt"/>
              </a:rPr>
              <a:t>When Jesus saw her weeping, and the Jews who had come along with her also weeping, he was deeply moved in spirit and troubled. </a:t>
            </a:r>
          </a:p>
          <a:p>
            <a:endParaRPr lang="en-AU" sz="1600" i="1" dirty="0">
              <a:solidFill>
                <a:srgbClr val="7030A0"/>
              </a:solidFill>
              <a:latin typeface="+mn-lt"/>
            </a:endParaRPr>
          </a:p>
          <a:p>
            <a:r>
              <a:rPr lang="en-AU" sz="2600" i="1" dirty="0">
                <a:solidFill>
                  <a:srgbClr val="7030A0"/>
                </a:solidFill>
                <a:latin typeface="+mn-lt"/>
              </a:rPr>
              <a:t>“Where have you laid him?” </a:t>
            </a:r>
            <a:r>
              <a:rPr lang="en-AU" sz="2600" i="1" dirty="0">
                <a:latin typeface="+mn-lt"/>
              </a:rPr>
              <a:t>he asked. </a:t>
            </a:r>
          </a:p>
          <a:p>
            <a:endParaRPr lang="en-AU" sz="1600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AU" sz="2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“Come and see, Lord,”</a:t>
            </a:r>
            <a:r>
              <a:rPr lang="en-AU" sz="2600" i="1" dirty="0">
                <a:latin typeface="+mn-lt"/>
              </a:rPr>
              <a:t> they replied.</a:t>
            </a:r>
          </a:p>
          <a:p>
            <a:endParaRPr lang="en-AU" sz="1600" i="1" dirty="0">
              <a:latin typeface="+mn-lt"/>
            </a:endParaRPr>
          </a:p>
          <a:p>
            <a:r>
              <a:rPr lang="en-AU" sz="2600" i="1" dirty="0">
                <a:latin typeface="+mn-lt"/>
              </a:rPr>
              <a:t> Jesus wept.</a:t>
            </a:r>
            <a:endParaRPr lang="en-A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B60920-7A93-4D4E-9D8B-B6CAEB8E76ED}"/>
              </a:ext>
            </a:extLst>
          </p:cNvPr>
          <p:cNvSpPr txBox="1">
            <a:spLocks/>
          </p:cNvSpPr>
          <p:nvPr/>
        </p:nvSpPr>
        <p:spPr>
          <a:xfrm>
            <a:off x="6926826" y="4627774"/>
            <a:ext cx="207915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11:28-37 </a:t>
            </a:r>
          </a:p>
        </p:txBody>
      </p:sp>
    </p:spTree>
    <p:extLst>
      <p:ext uri="{BB962C8B-B14F-4D97-AF65-F5344CB8AC3E}">
        <p14:creationId xmlns:p14="http://schemas.microsoft.com/office/powerpoint/2010/main" val="253508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1013556"/>
            <a:ext cx="2325329" cy="3958904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GRIEVING WITH MARY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OTHERS:</a:t>
            </a:r>
            <a:endParaRPr lang="en-A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D8C42E5-BB6E-0E4B-BA3C-571A6E3237D4}"/>
              </a:ext>
            </a:extLst>
          </p:cNvPr>
          <p:cNvSpPr txBox="1">
            <a:spLocks/>
          </p:cNvSpPr>
          <p:nvPr/>
        </p:nvSpPr>
        <p:spPr>
          <a:xfrm>
            <a:off x="2428675" y="1013556"/>
            <a:ext cx="6705600" cy="3958904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i="1" dirty="0">
                <a:latin typeface="+mn-lt"/>
              </a:rPr>
              <a:t>Then the Jews said, </a:t>
            </a:r>
            <a:r>
              <a:rPr lang="en-AU" sz="2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“See how he loved him!”</a:t>
            </a:r>
          </a:p>
          <a:p>
            <a:endParaRPr lang="en-AU" sz="2600" i="1" dirty="0">
              <a:latin typeface="+mn-lt"/>
            </a:endParaRPr>
          </a:p>
          <a:p>
            <a:r>
              <a:rPr lang="en-AU" sz="2600" i="1" dirty="0">
                <a:latin typeface="+mn-lt"/>
              </a:rPr>
              <a:t>But some of them said, </a:t>
            </a:r>
            <a:r>
              <a:rPr lang="en-AU" sz="26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“Could not he who opened the eyes of the blind man have kept this man from dying?”</a:t>
            </a:r>
          </a:p>
          <a:p>
            <a:endParaRPr lang="en-A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7FFFE4-35C6-9A4A-972D-E18D8634F37C}"/>
              </a:ext>
            </a:extLst>
          </p:cNvPr>
          <p:cNvSpPr txBox="1">
            <a:spLocks/>
          </p:cNvSpPr>
          <p:nvPr/>
        </p:nvSpPr>
        <p:spPr>
          <a:xfrm>
            <a:off x="6926826" y="4627774"/>
            <a:ext cx="207915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11:28-37 </a:t>
            </a:r>
          </a:p>
        </p:txBody>
      </p:sp>
    </p:spTree>
    <p:extLst>
      <p:ext uri="{BB962C8B-B14F-4D97-AF65-F5344CB8AC3E}">
        <p14:creationId xmlns:p14="http://schemas.microsoft.com/office/powerpoint/2010/main" val="30231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-2" y="1013556"/>
            <a:ext cx="9144001" cy="3794588"/>
          </a:xfrm>
          <a:prstGeom prst="rect">
            <a:avLst/>
          </a:prstGeom>
          <a:solidFill>
            <a:schemeClr val="bg1">
              <a:alpha val="86305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A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LAZARUS RAISED DESPITE REASONABLE OBJECTIONS</a:t>
            </a:r>
          </a:p>
          <a:p>
            <a:endParaRPr lang="en-AU" sz="2400" i="1" dirty="0">
              <a:latin typeface="+mn-lt"/>
            </a:endParaRPr>
          </a:p>
          <a:p>
            <a:r>
              <a:rPr lang="en-AU" sz="2400" i="1" dirty="0">
                <a:latin typeface="+mn-lt"/>
              </a:rPr>
              <a:t>Take away the stone.</a:t>
            </a:r>
          </a:p>
          <a:p>
            <a:endParaRPr lang="en-US" sz="1200" i="1" dirty="0">
              <a:solidFill>
                <a:schemeClr val="accent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r>
              <a:rPr lang="en-AU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But, Lord, by this time there is a bad odour, for he has been there four days. </a:t>
            </a:r>
          </a:p>
          <a:p>
            <a:endParaRPr lang="en-AU" sz="1200" i="1" dirty="0">
              <a:solidFill>
                <a:srgbClr val="7030A0"/>
              </a:solidFill>
              <a:latin typeface="+mn-lt"/>
            </a:endParaRPr>
          </a:p>
          <a:p>
            <a:r>
              <a:rPr lang="en-AU" sz="2400" i="1" dirty="0">
                <a:solidFill>
                  <a:srgbClr val="7030A0"/>
                </a:solidFill>
                <a:latin typeface="+mn-lt"/>
              </a:rPr>
              <a:t>Did I not tell you that if you believe, you will see the glory of God?</a:t>
            </a:r>
            <a:r>
              <a:rPr lang="en-AU" sz="24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endParaRPr lang="en-AU" sz="1200" i="1" dirty="0">
              <a:latin typeface="+mn-lt"/>
            </a:endParaRPr>
          </a:p>
          <a:p>
            <a:r>
              <a:rPr lang="en-AU" sz="2400" i="1" dirty="0">
                <a:latin typeface="+mn-lt"/>
              </a:rPr>
              <a:t>So they took away the stone. </a:t>
            </a:r>
          </a:p>
          <a:p>
            <a:endParaRPr lang="en-AU" sz="1200" i="1" dirty="0">
              <a:latin typeface="+mn-lt"/>
            </a:endParaRPr>
          </a:p>
          <a:p>
            <a:pPr algn="ctr"/>
            <a:endParaRPr lang="en-AU" sz="1600" dirty="0"/>
          </a:p>
          <a:p>
            <a:pPr algn="ctr"/>
            <a:endParaRPr lang="en-AU" sz="16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16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3820977" y="4406274"/>
            <a:ext cx="5036024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11:38-44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7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-2" y="1013556"/>
            <a:ext cx="9144001" cy="3794588"/>
          </a:xfrm>
          <a:prstGeom prst="rect">
            <a:avLst/>
          </a:prstGeom>
          <a:solidFill>
            <a:schemeClr val="bg1">
              <a:alpha val="86305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en-US" sz="1200" i="1" dirty="0">
              <a:solidFill>
                <a:schemeClr val="accent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r>
              <a:rPr lang="en-AU" sz="2400" i="1" dirty="0">
                <a:latin typeface="+mn-lt"/>
              </a:rPr>
              <a:t>Then Jesus looked up and said, </a:t>
            </a:r>
            <a:r>
              <a:rPr lang="en-AU" sz="2400" i="1" dirty="0">
                <a:solidFill>
                  <a:srgbClr val="7030A0"/>
                </a:solidFill>
                <a:latin typeface="+mn-lt"/>
              </a:rPr>
              <a:t>“Father, I thank you that you have heard me. I knew that you always hear me, but I said this for the benefit of the people standing here, that they may believe that you sent me.” </a:t>
            </a:r>
          </a:p>
          <a:p>
            <a:endParaRPr lang="en-AU" sz="1200" i="1" dirty="0">
              <a:latin typeface="+mn-lt"/>
            </a:endParaRPr>
          </a:p>
          <a:p>
            <a:r>
              <a:rPr lang="en-AU" sz="2400" i="1" dirty="0">
                <a:latin typeface="+mn-lt"/>
              </a:rPr>
              <a:t>When he had said this, Jesus called in a loud voice, </a:t>
            </a:r>
            <a:r>
              <a:rPr lang="en-AU" sz="2400" i="1" dirty="0">
                <a:solidFill>
                  <a:srgbClr val="7030A0"/>
                </a:solidFill>
                <a:latin typeface="+mn-lt"/>
              </a:rPr>
              <a:t>“Lazarus, come out!” </a:t>
            </a:r>
          </a:p>
          <a:p>
            <a:endParaRPr lang="en-AU" sz="1200" i="1" dirty="0">
              <a:solidFill>
                <a:srgbClr val="7030A0"/>
              </a:solidFill>
              <a:latin typeface="+mn-lt"/>
            </a:endParaRPr>
          </a:p>
          <a:p>
            <a:r>
              <a:rPr lang="en-AU" sz="2400" i="1" dirty="0">
                <a:latin typeface="+mn-lt"/>
              </a:rPr>
              <a:t>The dead man came out, his hands and feet wrapped with strips of linen, and a cloth around his face. </a:t>
            </a:r>
          </a:p>
          <a:p>
            <a:endParaRPr lang="en-AU" sz="1200" i="1" dirty="0">
              <a:latin typeface="+mn-lt"/>
            </a:endParaRPr>
          </a:p>
          <a:p>
            <a:r>
              <a:rPr lang="en-AU" sz="2400" i="1" dirty="0">
                <a:latin typeface="+mn-lt"/>
              </a:rPr>
              <a:t>Jesus said to them, </a:t>
            </a:r>
            <a:r>
              <a:rPr lang="en-AU" sz="2400" i="1" dirty="0">
                <a:solidFill>
                  <a:srgbClr val="7030A0"/>
                </a:solidFill>
                <a:latin typeface="+mn-lt"/>
              </a:rPr>
              <a:t>“Take off the grave clothes and let him go.”</a:t>
            </a:r>
          </a:p>
          <a:p>
            <a:pPr algn="ctr"/>
            <a:endParaRPr lang="en-AU" sz="1600" dirty="0"/>
          </a:p>
          <a:p>
            <a:pPr algn="ctr"/>
            <a:endParaRPr lang="en-AU" sz="16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16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3820977" y="4406274"/>
            <a:ext cx="5036024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11:38-44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87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C7ECB5-24DF-F94C-89B7-0BCB3E078E1D}"/>
              </a:ext>
            </a:extLst>
          </p:cNvPr>
          <p:cNvSpPr/>
          <p:nvPr/>
        </p:nvSpPr>
        <p:spPr>
          <a:xfrm>
            <a:off x="251792" y="1013556"/>
            <a:ext cx="8640418" cy="1250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D8C42E5-BB6E-0E4B-BA3C-571A6E3237D4}"/>
              </a:ext>
            </a:extLst>
          </p:cNvPr>
          <p:cNvSpPr txBox="1">
            <a:spLocks/>
          </p:cNvSpPr>
          <p:nvPr/>
        </p:nvSpPr>
        <p:spPr>
          <a:xfrm>
            <a:off x="251791" y="2534404"/>
            <a:ext cx="8640418" cy="2334249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religious leaders plot to kill Jesus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JOHN 11:38-44 ]</a:t>
            </a:r>
          </a:p>
          <a:p>
            <a:endParaRPr lang="en-US" sz="105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Lazarus at the dinner in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Jesus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[JOHN 12:1-8]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3. 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religious leaders plot to kill Lazarus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[JOHN 12:9-11]</a:t>
            </a:r>
          </a:p>
          <a:p>
            <a:endParaRPr lang="en-A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495D34F-08E6-734C-8C30-37D048D22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67" b="12704"/>
          <a:stretch/>
        </p:blipFill>
        <p:spPr>
          <a:xfrm>
            <a:off x="2199861" y="1013556"/>
            <a:ext cx="4664765" cy="125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Grief and Loss are a painful part of our    human reality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 PETER 1:6 &amp; JOHN 16:33]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2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7"/>
            <a:ext cx="9144000" cy="4050179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naturally want to prevent Grief and Loss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[JOHN 11:3]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7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7"/>
            <a:ext cx="9144000" cy="4050179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Laying blame is part of what we go through in   the grieving process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[JOHN 11:21, 32 &amp; 37]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9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7"/>
            <a:ext cx="9144000" cy="4050179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is greater than life and death which holds no power over those who believe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[JOHN 11:25 &amp; 38-44]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5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7"/>
            <a:ext cx="9144000" cy="4050179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though we live with hope in Jesus, we still need human comforters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[JOHN 11:19 &amp; 33-36]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3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1EC036-B740-1545-916E-FE8449CA5C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681225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0" y="3532819"/>
            <a:ext cx="9144000" cy="633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Jesus with a grieving family JOHN 11:1-57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/>
          <p:nvPr/>
        </p:nvCxnSpPr>
        <p:spPr>
          <a:xfrm>
            <a:off x="930303" y="3153542"/>
            <a:ext cx="7410615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58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7EF31-0E1C-4243-96D4-D5A810EB6BE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40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SIGNIFICANCE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437322" y="694034"/>
            <a:ext cx="8256104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EBD6E8-8B2F-5648-B0B2-D86D478D84D1}"/>
              </a:ext>
            </a:extLst>
          </p:cNvPr>
          <p:cNvSpPr/>
          <p:nvPr/>
        </p:nvSpPr>
        <p:spPr>
          <a:xfrm>
            <a:off x="0" y="800107"/>
            <a:ext cx="9144000" cy="4050179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as Jesus was present with them in their grief he wants to be present with us too.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11:33; 1 PETER 5:7]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0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1EC036-B740-1545-916E-FE8449CA5C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681225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0" y="3532819"/>
            <a:ext cx="9144000" cy="633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Jesus with a grieving family JOHN 11:1-57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/>
          <p:nvPr/>
        </p:nvCxnSpPr>
        <p:spPr>
          <a:xfrm>
            <a:off x="930303" y="3153542"/>
            <a:ext cx="7410615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29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FA93B5-B026-AC47-9C3C-4AE6910E09B2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rgbClr val="FFFFFF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 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xxxx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628650" y="1211283"/>
            <a:ext cx="7886700" cy="3132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GOES HERE</a:t>
            </a:r>
          </a:p>
          <a:p>
            <a:pPr algn="ctr"/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2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5F82E3C-BED1-9B4D-A12F-44975B10D150}"/>
              </a:ext>
            </a:extLst>
          </p:cNvPr>
          <p:cNvSpPr/>
          <p:nvPr/>
        </p:nvSpPr>
        <p:spPr>
          <a:xfrm>
            <a:off x="0" y="701639"/>
            <a:ext cx="9144000" cy="4441861"/>
          </a:xfrm>
          <a:prstGeom prst="rect">
            <a:avLst/>
          </a:prstGeom>
          <a:solidFill>
            <a:srgbClr val="FFFFFF">
              <a:alpha val="86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48"/>
            <a:ext cx="9143999" cy="49708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CONTEXT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913635" y="4466809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11:1-57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B7E5B-8C14-514B-910D-912FACF04BB2}"/>
              </a:ext>
            </a:extLst>
          </p:cNvPr>
          <p:cNvCxnSpPr>
            <a:cxnSpLocks/>
          </p:cNvCxnSpPr>
          <p:nvPr/>
        </p:nvCxnSpPr>
        <p:spPr>
          <a:xfrm>
            <a:off x="64171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B28A7D-A14A-CB4E-B5FC-DA226FB15917}"/>
              </a:ext>
            </a:extLst>
          </p:cNvPr>
          <p:cNvGrpSpPr/>
          <p:nvPr/>
        </p:nvGrpSpPr>
        <p:grpSpPr>
          <a:xfrm>
            <a:off x="1281282" y="783356"/>
            <a:ext cx="6293109" cy="4278426"/>
            <a:chOff x="2365093" y="668125"/>
            <a:chExt cx="6574157" cy="44694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BE1887-E79C-0340-A91B-0B86EF32A05C}"/>
                </a:ext>
              </a:extLst>
            </p:cNvPr>
            <p:cNvSpPr txBox="1"/>
            <p:nvPr/>
          </p:nvSpPr>
          <p:spPr>
            <a:xfrm>
              <a:off x="4020295" y="845363"/>
              <a:ext cx="3235319" cy="286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7030A0"/>
                  </a:solidFill>
                </a:rPr>
                <a:t>7</a:t>
              </a:r>
            </a:p>
            <a:p>
              <a:pPr algn="ctr"/>
              <a:r>
                <a:rPr lang="en-US" sz="4800" dirty="0">
                  <a:solidFill>
                    <a:srgbClr val="7030A0"/>
                  </a:solidFill>
                </a:rPr>
                <a:t>‘I AM’</a:t>
              </a:r>
            </a:p>
            <a:p>
              <a:pPr algn="ctr"/>
              <a:r>
                <a:rPr lang="en-US" sz="2800" dirty="0">
                  <a:solidFill>
                    <a:srgbClr val="7030A0"/>
                  </a:solidFill>
                </a:rPr>
                <a:t>statements of </a:t>
              </a:r>
            </a:p>
            <a:p>
              <a:pPr algn="ctr"/>
              <a:r>
                <a:rPr lang="en-US" sz="2800" dirty="0">
                  <a:solidFill>
                    <a:srgbClr val="7030A0"/>
                  </a:solidFill>
                </a:rPr>
                <a:t>Jesus</a:t>
              </a:r>
            </a:p>
            <a:p>
              <a:pPr algn="ctr"/>
              <a:r>
                <a:rPr lang="en-US" sz="2800" dirty="0">
                  <a:solidFill>
                    <a:srgbClr val="7030A0"/>
                  </a:solidFill>
                </a:rPr>
                <a:t>in John</a:t>
              </a:r>
            </a:p>
          </p:txBody>
        </p:sp>
        <p:pic>
          <p:nvPicPr>
            <p:cNvPr id="28" name="Picture 27" descr="A loaf of bread&#10;&#10;Description automatically generated with low confidence">
              <a:extLst>
                <a:ext uri="{FF2B5EF4-FFF2-40B4-BE49-F238E27FC236}">
                  <a16:creationId xmlns:a16="http://schemas.microsoft.com/office/drawing/2014/main" id="{1837FE57-676D-2D45-9B1F-56AFDDD3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8245" y="731798"/>
              <a:ext cx="1649201" cy="1099467"/>
            </a:xfrm>
            <a:prstGeom prst="rect">
              <a:avLst/>
            </a:prstGeom>
          </p:spPr>
        </p:pic>
        <p:pic>
          <p:nvPicPr>
            <p:cNvPr id="24" name="Picture 23" descr="A group of people walking on a beach at sunset&#10;&#10;Description automatically generated with low confidence">
              <a:extLst>
                <a:ext uri="{FF2B5EF4-FFF2-40B4-BE49-F238E27FC236}">
                  <a16:creationId xmlns:a16="http://schemas.microsoft.com/office/drawing/2014/main" id="{2B53D141-EF88-4743-A428-AA68742E8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3734" y="708728"/>
              <a:ext cx="1668214" cy="1112143"/>
            </a:xfrm>
            <a:prstGeom prst="rect">
              <a:avLst/>
            </a:prstGeom>
          </p:spPr>
        </p:pic>
        <p:pic>
          <p:nvPicPr>
            <p:cNvPr id="18" name="Picture 17" descr="A picture containing outdoor, sunset, sky, sun&#10;&#10;Description automatically generated">
              <a:extLst>
                <a:ext uri="{FF2B5EF4-FFF2-40B4-BE49-F238E27FC236}">
                  <a16:creationId xmlns:a16="http://schemas.microsoft.com/office/drawing/2014/main" id="{CDEE45D5-A731-5742-8896-221FB4D0E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835" y="4025482"/>
              <a:ext cx="1668213" cy="1112142"/>
            </a:xfrm>
            <a:prstGeom prst="rect">
              <a:avLst/>
            </a:prstGeom>
          </p:spPr>
        </p:pic>
        <p:pic>
          <p:nvPicPr>
            <p:cNvPr id="20" name="Picture 19" descr="A horse in a fenced pasture&#10;&#10;Description automatically generated with low confidence">
              <a:extLst>
                <a:ext uri="{FF2B5EF4-FFF2-40B4-BE49-F238E27FC236}">
                  <a16:creationId xmlns:a16="http://schemas.microsoft.com/office/drawing/2014/main" id="{9548FFF7-22C7-BD4D-97FB-17A3B0E2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5614" y="1826463"/>
              <a:ext cx="1683636" cy="1122424"/>
            </a:xfrm>
            <a:prstGeom prst="rect">
              <a:avLst/>
            </a:prstGeom>
          </p:spPr>
        </p:pic>
        <p:pic>
          <p:nvPicPr>
            <p:cNvPr id="30" name="Picture 29" descr="A bunch of grapes on a vine&#10;&#10;Description automatically generated with medium confidence">
              <a:extLst>
                <a:ext uri="{FF2B5EF4-FFF2-40B4-BE49-F238E27FC236}">
                  <a16:creationId xmlns:a16="http://schemas.microsoft.com/office/drawing/2014/main" id="{DF4350C9-22DA-C644-A10F-13105943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8729" y="1840728"/>
              <a:ext cx="1651566" cy="1093894"/>
            </a:xfrm>
            <a:prstGeom prst="rect">
              <a:avLst/>
            </a:prstGeom>
          </p:spPr>
        </p:pic>
        <p:pic>
          <p:nvPicPr>
            <p:cNvPr id="32" name="Picture 31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6291ED9B-DFBB-5B4A-8D61-870B4EB65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1932"/>
            <a:stretch/>
          </p:blipFill>
          <p:spPr>
            <a:xfrm>
              <a:off x="6398752" y="2937301"/>
              <a:ext cx="1640016" cy="1083248"/>
            </a:xfrm>
            <a:prstGeom prst="rect">
              <a:avLst/>
            </a:prstGeom>
          </p:spPr>
        </p:pic>
        <p:pic>
          <p:nvPicPr>
            <p:cNvPr id="34" name="Picture 33" descr="Text, whiteboard&#10;&#10;Description automatically generated">
              <a:extLst>
                <a:ext uri="{FF2B5EF4-FFF2-40B4-BE49-F238E27FC236}">
                  <a16:creationId xmlns:a16="http://schemas.microsoft.com/office/drawing/2014/main" id="{9EF4BF38-3545-AD47-A084-743A2915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8692" y="2921236"/>
              <a:ext cx="1640016" cy="10938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CAFE74-C7EE-234D-A8B0-FFBE88FFAEC7}"/>
                </a:ext>
              </a:extLst>
            </p:cNvPr>
            <p:cNvSpPr txBox="1"/>
            <p:nvPr/>
          </p:nvSpPr>
          <p:spPr>
            <a:xfrm>
              <a:off x="3078245" y="777254"/>
              <a:ext cx="1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6:35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063DC-6D6E-6A45-9651-887C4D03B3B0}"/>
                </a:ext>
              </a:extLst>
            </p:cNvPr>
            <p:cNvSpPr txBox="1"/>
            <p:nvPr/>
          </p:nvSpPr>
          <p:spPr>
            <a:xfrm>
              <a:off x="6398547" y="668125"/>
              <a:ext cx="169894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8:12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&amp;</a:t>
              </a:r>
              <a:r>
                <a:rPr lang="en-US" sz="2400" dirty="0">
                  <a:solidFill>
                    <a:schemeClr val="bg1"/>
                  </a:solidFill>
                </a:rPr>
                <a:t> 9:5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C9173A-4224-2D46-BF39-911A21F0AE76}"/>
                </a:ext>
              </a:extLst>
            </p:cNvPr>
            <p:cNvSpPr txBox="1"/>
            <p:nvPr/>
          </p:nvSpPr>
          <p:spPr>
            <a:xfrm>
              <a:off x="2365093" y="2494973"/>
              <a:ext cx="1640016" cy="48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15:1-5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3357CE-DFD0-894C-BE08-D78C441627B4}"/>
                </a:ext>
              </a:extLst>
            </p:cNvPr>
            <p:cNvSpPr txBox="1"/>
            <p:nvPr/>
          </p:nvSpPr>
          <p:spPr>
            <a:xfrm>
              <a:off x="3098692" y="3642447"/>
              <a:ext cx="1607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14:6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95265D-3178-914C-B5D5-AD3AE986AEDF}"/>
                </a:ext>
              </a:extLst>
            </p:cNvPr>
            <p:cNvSpPr txBox="1"/>
            <p:nvPr/>
          </p:nvSpPr>
          <p:spPr>
            <a:xfrm>
              <a:off x="7255614" y="1951251"/>
              <a:ext cx="1668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10:7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67F8DC-D7B0-7749-96BF-67F735E6D876}"/>
                </a:ext>
              </a:extLst>
            </p:cNvPr>
            <p:cNvSpPr txBox="1"/>
            <p:nvPr/>
          </p:nvSpPr>
          <p:spPr>
            <a:xfrm>
              <a:off x="6422344" y="3509645"/>
              <a:ext cx="1616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10:11-14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1F21B9-5BA3-F54B-8A70-3C81D7B970AE}"/>
                </a:ext>
              </a:extLst>
            </p:cNvPr>
            <p:cNvSpPr txBox="1"/>
            <p:nvPr/>
          </p:nvSpPr>
          <p:spPr>
            <a:xfrm>
              <a:off x="4722854" y="4670062"/>
              <a:ext cx="1675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11:25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67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5F82E3C-BED1-9B4D-A12F-44975B10D150}"/>
              </a:ext>
            </a:extLst>
          </p:cNvPr>
          <p:cNvSpPr/>
          <p:nvPr/>
        </p:nvSpPr>
        <p:spPr>
          <a:xfrm>
            <a:off x="0" y="701639"/>
            <a:ext cx="9144000" cy="4441861"/>
          </a:xfrm>
          <a:prstGeom prst="rect">
            <a:avLst/>
          </a:prstGeom>
          <a:solidFill>
            <a:srgbClr val="FFFFFF">
              <a:alpha val="846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3807725" y="4311058"/>
            <a:ext cx="5036024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1:40-42; LUKE 13-16: JOHN 11:1-6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3698543" y="2024803"/>
            <a:ext cx="5145206" cy="1093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and Martha messaged Jesus about Lazarus’ illness</a:t>
            </a:r>
          </a:p>
        </p:txBody>
      </p:sp>
      <p:pic>
        <p:nvPicPr>
          <p:cNvPr id="25" name="Picture 2" descr="12.02.02 To Perea (December 29-April 30) | Mysteries of the Messiah">
            <a:extLst>
              <a:ext uri="{FF2B5EF4-FFF2-40B4-BE49-F238E27FC236}">
                <a16:creationId xmlns:a16="http://schemas.microsoft.com/office/drawing/2014/main" id="{B3BDBE09-3339-8444-9793-00CD604A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8" y="1029685"/>
            <a:ext cx="2591615" cy="37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7DA376D-EF2E-1643-8F9F-BA7CCAA2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7243"/>
            <a:ext cx="9143999" cy="49708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60C6B8-24D7-7D43-94F9-36C93DF68A9D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83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5F82E3C-BED1-9B4D-A12F-44975B10D150}"/>
              </a:ext>
            </a:extLst>
          </p:cNvPr>
          <p:cNvSpPr/>
          <p:nvPr/>
        </p:nvSpPr>
        <p:spPr>
          <a:xfrm>
            <a:off x="0" y="701639"/>
            <a:ext cx="9144000" cy="4441861"/>
          </a:xfrm>
          <a:prstGeom prst="rect">
            <a:avLst/>
          </a:prstGeom>
          <a:solidFill>
            <a:srgbClr val="FFFFFF">
              <a:alpha val="860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3807725" y="4311058"/>
            <a:ext cx="5036024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11:4-6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3698543" y="2024803"/>
            <a:ext cx="5145206" cy="1093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end would not be Lazarus’ death, but Jesus’ glorification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7FCBB8-C47A-794C-84F2-3E5AFD9D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7243"/>
            <a:ext cx="9143999" cy="49708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3AE3D0-4BD3-704A-AFFD-620A5D55A916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painted&#10;&#10;Description automatically generated">
            <a:extLst>
              <a:ext uri="{FF2B5EF4-FFF2-40B4-BE49-F238E27FC236}">
                <a16:creationId xmlns:a16="http://schemas.microsoft.com/office/drawing/2014/main" id="{CC9CC89A-DD29-574C-A5B2-9997C032F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9" r="24364"/>
          <a:stretch/>
        </p:blipFill>
        <p:spPr>
          <a:xfrm>
            <a:off x="300251" y="941768"/>
            <a:ext cx="3210251" cy="3866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C7A16A-2A7E-C14F-BA4E-D5F32FE37A28}"/>
              </a:ext>
            </a:extLst>
          </p:cNvPr>
          <p:cNvSpPr txBox="1"/>
          <p:nvPr/>
        </p:nvSpPr>
        <p:spPr>
          <a:xfrm>
            <a:off x="303282" y="4312696"/>
            <a:ext cx="339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BIG PICTURE OVERVIEW</a:t>
            </a:r>
          </a:p>
        </p:txBody>
      </p:sp>
    </p:spTree>
    <p:extLst>
      <p:ext uri="{BB962C8B-B14F-4D97-AF65-F5344CB8AC3E}">
        <p14:creationId xmlns:p14="http://schemas.microsoft.com/office/powerpoint/2010/main" val="13984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D6C52F-9E06-9A4A-914A-415E38F4EBC2}"/>
              </a:ext>
            </a:extLst>
          </p:cNvPr>
          <p:cNvSpPr/>
          <p:nvPr/>
        </p:nvSpPr>
        <p:spPr>
          <a:xfrm>
            <a:off x="0" y="-4698"/>
            <a:ext cx="9144000" cy="514350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wall, indoor, jack&#10;&#10;Description automatically generated">
            <a:extLst>
              <a:ext uri="{FF2B5EF4-FFF2-40B4-BE49-F238E27FC236}">
                <a16:creationId xmlns:a16="http://schemas.microsoft.com/office/drawing/2014/main" id="{8A626CC3-4CCC-D94B-AC39-378CB19F4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</a:blip>
          <a:srcRect l="9605" t="34760" r="9688"/>
          <a:stretch/>
        </p:blipFill>
        <p:spPr>
          <a:xfrm>
            <a:off x="0" y="694034"/>
            <a:ext cx="9144000" cy="44418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0" y="4311058"/>
            <a:ext cx="914400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11:7-8 &amp; 16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2667868"/>
            <a:ext cx="9144000" cy="1093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Jesus’ plan to return 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worried the disciples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B6E46B-0126-1F43-BB2E-52CD65B18CB7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537D3-0CE3-9444-9806-4997084D502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643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3698543" y="1013556"/>
            <a:ext cx="5145206" cy="3794588"/>
          </a:xfrm>
          <a:prstGeom prst="rect">
            <a:avLst/>
          </a:prstGeom>
          <a:solidFill>
            <a:schemeClr val="bg1">
              <a:alpha val="58512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daytime and I must work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Lazarus is dead and    I will raise him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3807725" y="4311058"/>
            <a:ext cx="5036024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11:9-15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75A4C87-1081-8045-8773-4B22750A7BAF}"/>
              </a:ext>
            </a:extLst>
          </p:cNvPr>
          <p:cNvSpPr txBox="1">
            <a:spLocks/>
          </p:cNvSpPr>
          <p:nvPr/>
        </p:nvSpPr>
        <p:spPr>
          <a:xfrm>
            <a:off x="300251" y="1013556"/>
            <a:ext cx="3098041" cy="3806018"/>
          </a:xfrm>
          <a:prstGeom prst="rect">
            <a:avLst/>
          </a:prstGeom>
          <a:solidFill>
            <a:schemeClr val="bg1">
              <a:alpha val="69882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Jesus’         2-part answer</a:t>
            </a:r>
          </a:p>
        </p:txBody>
      </p:sp>
    </p:spTree>
    <p:extLst>
      <p:ext uri="{BB962C8B-B14F-4D97-AF65-F5344CB8AC3E}">
        <p14:creationId xmlns:p14="http://schemas.microsoft.com/office/powerpoint/2010/main" val="229466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81230"/>
            <a:ext cx="9144000" cy="816313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CONVERSATION WITH MARTHA: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6774426" y="4475374"/>
            <a:ext cx="207915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11:21-27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CF6B126-F1DE-3D4E-BACF-F31F0DB81DEC}"/>
              </a:ext>
            </a:extLst>
          </p:cNvPr>
          <p:cNvSpPr txBox="1">
            <a:spLocks/>
          </p:cNvSpPr>
          <p:nvPr/>
        </p:nvSpPr>
        <p:spPr>
          <a:xfrm>
            <a:off x="-1" y="1843121"/>
            <a:ext cx="9144001" cy="2645505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“Lord,” Martha said to Jesus, “if you had been here, my brother would not have died. But I know that even now God will give you whatever you ask.” </a:t>
            </a:r>
          </a:p>
          <a:p>
            <a:endParaRPr lang="en-AU" sz="1400" i="1" dirty="0">
              <a:solidFill>
                <a:srgbClr val="7030A0"/>
              </a:solidFill>
              <a:latin typeface="+mn-lt"/>
            </a:endParaRPr>
          </a:p>
          <a:p>
            <a:r>
              <a:rPr lang="en-AU" sz="2600" i="1" dirty="0">
                <a:solidFill>
                  <a:srgbClr val="7030A0"/>
                </a:solidFill>
                <a:latin typeface="+mn-lt"/>
              </a:rPr>
              <a:t>Jesus said to her, “Your brother will rise again.” </a:t>
            </a:r>
          </a:p>
          <a:p>
            <a:endParaRPr lang="en-AU" sz="1400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AU" sz="26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Martha answered, “I know he will rise again in the resurrection at the last day.”</a:t>
            </a:r>
          </a:p>
        </p:txBody>
      </p:sp>
    </p:spTree>
    <p:extLst>
      <p:ext uri="{BB962C8B-B14F-4D97-AF65-F5344CB8AC3E}">
        <p14:creationId xmlns:p14="http://schemas.microsoft.com/office/powerpoint/2010/main" val="376608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71626-80AB-D146-8B5A-6661962B24C6}"/>
              </a:ext>
            </a:extLst>
          </p:cNvPr>
          <p:cNvSpPr/>
          <p:nvPr/>
        </p:nvSpPr>
        <p:spPr>
          <a:xfrm>
            <a:off x="0" y="0"/>
            <a:ext cx="9144000" cy="5138802"/>
          </a:xfrm>
          <a:prstGeom prst="rect">
            <a:avLst/>
          </a:prstGeom>
          <a:solidFill>
            <a:srgbClr val="FFFFFF">
              <a:alpha val="318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6774426" y="4475374"/>
            <a:ext cx="207915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JOHN 11:21-27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9A25D-5F76-9F49-B037-D824D26BB391}"/>
              </a:ext>
            </a:extLst>
          </p:cNvPr>
          <p:cNvSpPr txBox="1">
            <a:spLocks/>
          </p:cNvSpPr>
          <p:nvPr/>
        </p:nvSpPr>
        <p:spPr>
          <a:xfrm>
            <a:off x="1" y="197243"/>
            <a:ext cx="914399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ENCOUNTERING JESUS IN GRIEF: 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D6FA2-C782-1447-AC99-68D56CFEB9F7}"/>
              </a:ext>
            </a:extLst>
          </p:cNvPr>
          <p:cNvCxnSpPr>
            <a:cxnSpLocks/>
          </p:cNvCxnSpPr>
          <p:nvPr/>
        </p:nvCxnSpPr>
        <p:spPr>
          <a:xfrm>
            <a:off x="1010204" y="668126"/>
            <a:ext cx="453079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CF6B126-F1DE-3D4E-BACF-F31F0DB81DEC}"/>
              </a:ext>
            </a:extLst>
          </p:cNvPr>
          <p:cNvSpPr txBox="1">
            <a:spLocks/>
          </p:cNvSpPr>
          <p:nvPr/>
        </p:nvSpPr>
        <p:spPr>
          <a:xfrm>
            <a:off x="-1" y="1262099"/>
            <a:ext cx="9143999" cy="2645505"/>
          </a:xfrm>
          <a:prstGeom prst="rect">
            <a:avLst/>
          </a:prstGeom>
          <a:solidFill>
            <a:srgbClr val="FFFFFF">
              <a:alpha val="9687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i="1" dirty="0">
                <a:solidFill>
                  <a:srgbClr val="7030A0"/>
                </a:solidFill>
                <a:latin typeface="+mn-lt"/>
              </a:rPr>
              <a:t>Jesus said to her, “</a:t>
            </a:r>
            <a:r>
              <a:rPr lang="en-AU" sz="2600" b="1" i="1" dirty="0">
                <a:solidFill>
                  <a:srgbClr val="7030A0"/>
                </a:solidFill>
                <a:latin typeface="+mn-lt"/>
              </a:rPr>
              <a:t>I am the resurrection and the life</a:t>
            </a:r>
            <a:r>
              <a:rPr lang="en-AU" sz="2600" i="1" dirty="0">
                <a:solidFill>
                  <a:srgbClr val="7030A0"/>
                </a:solidFill>
                <a:latin typeface="+mn-lt"/>
              </a:rPr>
              <a:t>. The one who believes in me will live, even though they die; and whoever lives by believing in me will never die. Do you believe this?” </a:t>
            </a:r>
          </a:p>
          <a:p>
            <a:endParaRPr lang="en-AU" sz="2600" i="1" dirty="0">
              <a:solidFill>
                <a:srgbClr val="7030A0"/>
              </a:solidFill>
              <a:latin typeface="+mn-lt"/>
            </a:endParaRPr>
          </a:p>
          <a:p>
            <a:r>
              <a:rPr lang="en-AU" sz="2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“</a:t>
            </a:r>
            <a:r>
              <a:rPr lang="en-AU" sz="26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Yes, Lord,” she replied, “I believe that you are the Messiah, the Son of God, who is to come into the world.”</a:t>
            </a:r>
          </a:p>
        </p:txBody>
      </p:sp>
    </p:spTree>
    <p:extLst>
      <p:ext uri="{BB962C8B-B14F-4D97-AF65-F5344CB8AC3E}">
        <p14:creationId xmlns:p14="http://schemas.microsoft.com/office/powerpoint/2010/main" val="1325810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</TotalTime>
  <Words>861</Words>
  <Application>Microsoft Macintosh PowerPoint</Application>
  <PresentationFormat>On-screen Show (16:9)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ENCOUNTERS WITH JESUS</vt:lpstr>
      <vt:lpstr>ENCOUNTERING JESUS IN GRIEF</vt:lpstr>
      <vt:lpstr>ENCOUNTERING JESUS IN GRIEF:  THE CONTEXT</vt:lpstr>
      <vt:lpstr>ENCOUNTERING JESUS IN GRIEF:  THE STORY</vt:lpstr>
      <vt:lpstr>ENCOUNTERING JESUS IN GRIEF:  THE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ENCOUNTERING JESUS IN GRIEF:  SIGNIFICANCE</vt:lpstr>
      <vt:lpstr>ENCOUNTERING JESUS IN GRIEF:  SIGNIFICANCE</vt:lpstr>
      <vt:lpstr>ENCOUNTERING JESUS IN GRIEF:  SIGNIFICANCE</vt:lpstr>
      <vt:lpstr>ENCOUNTERING JESUS IN GRIEF:  SIGNIFICANCE</vt:lpstr>
      <vt:lpstr>ENCOUNTERING JESUS IN GRIEF:  SIGNIFICANCE</vt:lpstr>
      <vt:lpstr>ENCOUNTERING JESUS IN GRIEF:  SIGNIFICANCE</vt:lpstr>
      <vt:lpstr>ENCOUNTERING JESUS IN GRIEF</vt:lpstr>
      <vt:lpstr>MESSAGE TITLE GOES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Peter Keep</cp:lastModifiedBy>
  <cp:revision>39</cp:revision>
  <dcterms:created xsi:type="dcterms:W3CDTF">2021-07-28T07:00:56Z</dcterms:created>
  <dcterms:modified xsi:type="dcterms:W3CDTF">2021-08-20T03:19:27Z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7dc88d9-fa17-47eb-a208-3e66f59d50e5_Enabled">
    <vt:lpwstr>true</vt:lpwstr>
  </property>
  <property fmtid="{D5CDD505-2E9C-101B-9397-08002B2CF9AE}" pid="3" name="MSIP_Label_d7dc88d9-fa17-47eb-a208-3e66f59d50e5_SetDate">
    <vt:lpwstr>2021-08-01T05:32:05Z</vt:lpwstr>
  </property>
  <property fmtid="{D5CDD505-2E9C-101B-9397-08002B2CF9AE}" pid="4" name="MSIP_Label_d7dc88d9-fa17-47eb-a208-3e66f59d50e5_Method">
    <vt:lpwstr>Standard</vt:lpwstr>
  </property>
  <property fmtid="{D5CDD505-2E9C-101B-9397-08002B2CF9AE}" pid="5" name="MSIP_Label_d7dc88d9-fa17-47eb-a208-3e66f59d50e5_Name">
    <vt:lpwstr>Internal</vt:lpwstr>
  </property>
  <property fmtid="{D5CDD505-2E9C-101B-9397-08002B2CF9AE}" pid="6" name="MSIP_Label_d7dc88d9-fa17-47eb-a208-3e66f59d50e5_SiteId">
    <vt:lpwstr>d51ba343-9258-4ea6-9907-426d8c84ec12</vt:lpwstr>
  </property>
  <property fmtid="{D5CDD505-2E9C-101B-9397-08002B2CF9AE}" pid="7" name="MSIP_Label_d7dc88d9-fa17-47eb-a208-3e66f59d50e5_ActionId">
    <vt:lpwstr>420a4d17-032a-4724-96de-439e8f71c382</vt:lpwstr>
  </property>
  <property fmtid="{D5CDD505-2E9C-101B-9397-08002B2CF9AE}" pid="8" name="MSIP_Label_d7dc88d9-fa17-47eb-a208-3e66f59d50e5_ContentBits">
    <vt:lpwstr>0</vt:lpwstr>
  </property>
</Properties>
</file>